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58" r:id="rId19"/>
  </p:sldIdLst>
  <p:sldSz cx="9144000" cy="5143500" type="screen16x9"/>
  <p:notesSz cx="6858000" cy="9144000"/>
  <p:embeddedFontLst>
    <p:embeddedFont>
      <p:font typeface="Lexend" pitchFamily="2" charset="-94"/>
      <p:regular r:id="rId21"/>
      <p:bold r:id="rId22"/>
    </p:embeddedFont>
    <p:embeddedFont>
      <p:font typeface="Poppins" panose="00000500000000000000" pitchFamily="2" charset="-94"/>
      <p:regular r:id="rId23"/>
      <p:bold r:id="rId24"/>
      <p:italic r:id="rId25"/>
      <p:boldItalic r:id="rId26"/>
    </p:embeddedFont>
    <p:embeddedFont>
      <p:font typeface="Poppins Medium" panose="00000600000000000000" pitchFamily="2" charset="-94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gxsD15ndTQVU9gw8iMs1NA3bZR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860" autoAdjust="0"/>
  </p:normalViewPr>
  <p:slideViewPr>
    <p:cSldViewPr snapToGrid="0">
      <p:cViewPr varScale="1">
        <p:scale>
          <a:sx n="162" d="100"/>
          <a:sy n="162" d="100"/>
        </p:scale>
        <p:origin x="144" y="2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266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276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560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522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821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447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77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17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1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1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1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51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7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2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59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785225" y="1336575"/>
            <a:ext cx="7601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8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INTEGRATION PATTERNS IN MODULAR MONOLITH APPLICATIONS</a:t>
            </a:r>
            <a:endParaRPr sz="38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737225" y="2830025"/>
            <a:ext cx="649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37225" y="3214725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24" y="657700"/>
            <a:ext cx="17728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320" y="3877525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324" y="4260248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091925" y="38144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1091926" y="4183725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4" descr="Halil İbrahim Kalkan">
            <a:extLst>
              <a:ext uri="{FF2B5EF4-FFF2-40B4-BE49-F238E27FC236}">
                <a16:creationId xmlns:a16="http://schemas.microsoft.com/office/drawing/2014/main" id="{9A8F8DF5-DBEC-8F4E-B4A9-9DBED75B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3" y="2830025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48AA3-2BB1-8213-B230-A7A50335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29" y="2669789"/>
            <a:ext cx="2366798" cy="2366798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375B1349-B488-4A79-5FC8-686FD7507166}"/>
              </a:ext>
            </a:extLst>
          </p:cNvPr>
          <p:cNvSpPr txBox="1"/>
          <p:nvPr/>
        </p:nvSpPr>
        <p:spPr>
          <a:xfrm>
            <a:off x="6627429" y="2309773"/>
            <a:ext cx="236679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b="1" u="sng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Follow me on Twitter</a:t>
            </a:r>
            <a:endParaRPr sz="1200" b="1" u="sng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380386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1224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7927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31860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2800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69969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57778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46672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5676924" y="755514"/>
            <a:ext cx="2949875" cy="44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rgbClr val="4E5258"/>
                </a:solidFill>
              </a:rPr>
              <a:t>D</a:t>
            </a:r>
            <a:r>
              <a:rPr lang="tr" b="1" u="sng" dirty="0">
                <a:solidFill>
                  <a:srgbClr val="4E5258"/>
                </a:solidFill>
              </a:rPr>
              <a:t>ownload </a:t>
            </a:r>
            <a:r>
              <a:rPr lang="en-US" b="1" u="sng" dirty="0">
                <a:solidFill>
                  <a:srgbClr val="4E5258"/>
                </a:solidFill>
              </a:rPr>
              <a:t>T</a:t>
            </a:r>
            <a:r>
              <a:rPr lang="tr" b="1" u="sng" dirty="0">
                <a:solidFill>
                  <a:srgbClr val="4E5258"/>
                </a:solidFill>
              </a:rPr>
              <a:t>his </a:t>
            </a:r>
            <a:r>
              <a:rPr lang="en-US" b="1" u="sng" dirty="0">
                <a:solidFill>
                  <a:srgbClr val="4E5258"/>
                </a:solidFill>
              </a:rPr>
              <a:t>P</a:t>
            </a:r>
            <a:r>
              <a:rPr lang="tr" b="1" u="sng" dirty="0">
                <a:solidFill>
                  <a:srgbClr val="4E5258"/>
                </a:solidFill>
              </a:rPr>
              <a:t>resentation</a:t>
            </a:r>
            <a:endParaRPr b="1" u="sng" dirty="0">
              <a:solidFill>
                <a:srgbClr val="4E5258"/>
              </a:solidFill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17200" y="870279"/>
            <a:ext cx="450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THANK FOR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WATCHING</a:t>
            </a:r>
            <a:endParaRPr sz="4000" b="1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20" y="3597713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724" y="3980436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863325" y="35346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</a:p>
        </p:txBody>
      </p:sp>
      <p:sp>
        <p:nvSpPr>
          <p:cNvPr id="81" name="Google Shape;81;p3"/>
          <p:cNvSpPr txBox="1"/>
          <p:nvPr/>
        </p:nvSpPr>
        <p:spPr>
          <a:xfrm>
            <a:off x="863325" y="3903913"/>
            <a:ext cx="4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tr" sz="12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rPr>
              <a:t>hikalkan</a:t>
            </a:r>
            <a:endParaRPr lang="en-US" sz="1200" dirty="0">
              <a:solidFill>
                <a:srgbClr val="292D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925" y="1154038"/>
            <a:ext cx="2957700" cy="29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51B5DA2F-46BD-1F36-EAD4-DA9E79384F25}"/>
              </a:ext>
            </a:extLst>
          </p:cNvPr>
          <p:cNvSpPr txBox="1"/>
          <p:nvPr/>
        </p:nvSpPr>
        <p:spPr>
          <a:xfrm>
            <a:off x="1435882" y="2436577"/>
            <a:ext cx="393674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1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Halil İbrahim KALKAN</a:t>
            </a:r>
            <a:endParaRPr sz="2100" dirty="0">
              <a:solidFill>
                <a:srgbClr val="292D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" name="Google Shape;57;p1">
            <a:extLst>
              <a:ext uri="{FF2B5EF4-FFF2-40B4-BE49-F238E27FC236}">
                <a16:creationId xmlns:a16="http://schemas.microsoft.com/office/drawing/2014/main" id="{B78DE9D6-7507-A9AC-B04A-268C12DA554F}"/>
              </a:ext>
            </a:extLst>
          </p:cNvPr>
          <p:cNvSpPr txBox="1"/>
          <p:nvPr/>
        </p:nvSpPr>
        <p:spPr>
          <a:xfrm>
            <a:off x="1435882" y="2821277"/>
            <a:ext cx="393674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Volosoft, Co-founder</a:t>
            </a:r>
            <a:endParaRPr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Halil İbrahim Kalkan">
            <a:extLst>
              <a:ext uri="{FF2B5EF4-FFF2-40B4-BE49-F238E27FC236}">
                <a16:creationId xmlns:a16="http://schemas.microsoft.com/office/drawing/2014/main" id="{E8883BFA-809D-EC40-BADA-940BE81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0" y="2436577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ED303-0DA2-90CA-94E8-8DE3275D2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88" y="1287542"/>
            <a:ext cx="2692892" cy="2692892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ABOUT ME: HALİL İBRAHİM KALKAN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91B28DD-BD95-3BDC-0761-C7DB2ED29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984349"/>
            <a:ext cx="1962431" cy="480059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C463AD08-2CB3-B48A-A2F4-E22C3E16D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3" y="2365827"/>
            <a:ext cx="1394484" cy="480059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3EEB0CF-31F4-676D-13D9-36A858141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207099"/>
            <a:ext cx="480059" cy="48005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B6E67BE-F4FF-6816-48EE-E0FACFE5F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1770487"/>
            <a:ext cx="476451" cy="4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E647-89B6-503C-37A7-A870F3240908}"/>
              </a:ext>
            </a:extLst>
          </p:cNvPr>
          <p:cNvSpPr txBox="1"/>
          <p:nvPr/>
        </p:nvSpPr>
        <p:spPr>
          <a:xfrm>
            <a:off x="919701" y="130862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2003-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2007, Computer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E97A-3291-D60F-C3D5-39380D125C3F}"/>
              </a:ext>
            </a:extLst>
          </p:cNvPr>
          <p:cNvSpPr txBox="1"/>
          <p:nvPr/>
        </p:nvSpPr>
        <p:spPr>
          <a:xfrm>
            <a:off x="882013" y="1870212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2007 - 2015: Software developer, software architect, 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867D5-5040-A228-5132-E2C5B91B579B}"/>
              </a:ext>
            </a:extLst>
          </p:cNvPr>
          <p:cNvSpPr txBox="1"/>
          <p:nvPr/>
        </p:nvSpPr>
        <p:spPr>
          <a:xfrm>
            <a:off x="2432392" y="3122528"/>
            <a:ext cx="672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2016 - ∞: Co-founder, software architect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9D83-A2EE-82C6-9BB6-80FFA99E632F}"/>
              </a:ext>
            </a:extLst>
          </p:cNvPr>
          <p:cNvSpPr txBox="1"/>
          <p:nvPr/>
        </p:nvSpPr>
        <p:spPr>
          <a:xfrm>
            <a:off x="1808428" y="2489395"/>
            <a:ext cx="7351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2013 - ∞: Lead developer of the open source ABP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B0E3F-8636-5884-3B77-354E3E325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2" y="3560715"/>
            <a:ext cx="476451" cy="476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088C6-18B3-836D-CA86-FD6F64C32958}"/>
              </a:ext>
            </a:extLst>
          </p:cNvPr>
          <p:cNvSpPr txBox="1"/>
          <p:nvPr/>
        </p:nvSpPr>
        <p:spPr>
          <a:xfrm>
            <a:off x="878405" y="3559856"/>
            <a:ext cx="514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Multi-threading, distributed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/microservice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systems, OOP, DDD, software architectures.. etc.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A0D5F35-8046-C3C1-82BF-D62DE53B8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" y="4178378"/>
            <a:ext cx="476451" cy="476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2344E-3EE5-D2D5-CD15-576DB500BDAB}"/>
              </a:ext>
            </a:extLst>
          </p:cNvPr>
          <p:cNvSpPr txBox="1"/>
          <p:nvPr/>
        </p:nvSpPr>
        <p:spPr>
          <a:xfrm>
            <a:off x="850825" y="4187822"/>
            <a:ext cx="841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Still a</a:t>
            </a:r>
            <a:r>
              <a:rPr lang="en-US" sz="1200" dirty="0" err="1">
                <a:latin typeface="Poppins" panose="00000500000000000000" pitchFamily="2" charset="-94"/>
                <a:cs typeface="Poppins" panose="00000500000000000000" pitchFamily="2" charset="-94"/>
              </a:rPr>
              <a:t>ctive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 coder, open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-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source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 contributor</a:t>
            </a:r>
          </a:p>
          <a:p>
            <a:r>
              <a:rPr lang="tr-TR" sz="1200" b="1" i="1" dirty="0">
                <a:latin typeface="Poppins" panose="00000500000000000000" pitchFamily="2" charset="-94"/>
                <a:cs typeface="Poppins" panose="00000500000000000000" pitchFamily="2" charset="-94"/>
              </a:rPr>
              <a:t>30,000+ total contributions on GitHub</a:t>
            </a:r>
            <a:endParaRPr lang="en-US" sz="1200" b="1" i="1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73ED8-9F1F-FF36-8C0F-BEE7DF98ABBB}"/>
              </a:ext>
            </a:extLst>
          </p:cNvPr>
          <p:cNvSpPr txBox="1"/>
          <p:nvPr/>
        </p:nvSpPr>
        <p:spPr>
          <a:xfrm>
            <a:off x="919701" y="872298"/>
            <a:ext cx="827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1997</a:t>
            </a:r>
            <a:r>
              <a:rPr lang="en-US" sz="1200" dirty="0">
                <a:latin typeface="Poppins" panose="00000500000000000000" pitchFamily="2" charset="-94"/>
                <a:cs typeface="Poppins" panose="00000500000000000000" pitchFamily="2" charset="-94"/>
              </a:rPr>
              <a:t>, </a:t>
            </a:r>
            <a:r>
              <a:rPr lang="tr-TR" sz="1200" dirty="0">
                <a:latin typeface="Poppins" panose="00000500000000000000" pitchFamily="2" charset="-94"/>
                <a:cs typeface="Poppins" panose="00000500000000000000" pitchFamily="2" charset="-94"/>
              </a:rPr>
              <a:t>Started programming (at 14 years old, with Turbo Pascal)</a:t>
            </a:r>
            <a:endParaRPr lang="en-US" sz="12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15" name="Picture 4" descr="Div Coding icon PNG and SVG Vector Free Download">
            <a:extLst>
              <a:ext uri="{FF2B5EF4-FFF2-40B4-BE49-F238E27FC236}">
                <a16:creationId xmlns:a16="http://schemas.microsoft.com/office/drawing/2014/main" id="{F3117412-A21B-D896-4400-71EEA1D8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732307"/>
            <a:ext cx="517747" cy="5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298ED9-C31D-C46B-26E2-F1AFD435F5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245" y="225187"/>
            <a:ext cx="1875180" cy="419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THE ABP PLATFORM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68;p2">
            <a:extLst>
              <a:ext uri="{FF2B5EF4-FFF2-40B4-BE49-F238E27FC236}">
                <a16:creationId xmlns:a16="http://schemas.microsoft.com/office/drawing/2014/main" id="{A92558EB-AA7B-529C-3A9B-088A2344F0F2}"/>
              </a:ext>
            </a:extLst>
          </p:cNvPr>
          <p:cNvSpPr txBox="1"/>
          <p:nvPr/>
        </p:nvSpPr>
        <p:spPr>
          <a:xfrm>
            <a:off x="4772121" y="847907"/>
            <a:ext cx="4065304" cy="3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30 Reusable application modules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All modules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EF Core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MVC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Blazor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Angular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modular monolith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scenarios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Supports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tiered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Extensible &amp;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customizable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Fully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layered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 of any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business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Independent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from each other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sz="16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6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CD7E-2676-0E42-3789-1E2FEB39C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0" y="847907"/>
            <a:ext cx="4158927" cy="4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AGENDA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4"/>
            <a:ext cx="4844237" cy="375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modularity?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Architectural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options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Codebase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Designing module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types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Transaction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management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Specialized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 modules (utils, common, aggregator, reporting, </a:t>
            </a:r>
            <a:r>
              <a:rPr lang="en-US" sz="1800" dirty="0" err="1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etc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microservices</a:t>
            </a:r>
            <a:endParaRPr sz="1800" b="1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77042-0959-D959-971B-54CD8E8A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08" y="823275"/>
            <a:ext cx="3537527" cy="35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WHY MODULARITY?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Reducing &amp; managing code complexity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On-premise modular 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Migrating to microservices later</a:t>
            </a:r>
          </a:p>
        </p:txBody>
      </p:sp>
    </p:spTree>
    <p:extLst>
      <p:ext uri="{BB962C8B-B14F-4D97-AF65-F5344CB8AC3E}">
        <p14:creationId xmlns:p14="http://schemas.microsoft.com/office/powerpoint/2010/main" val="16984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REDUCING AND MANAGING CODE COMPLEXITY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4705692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When you have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A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large system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with 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sub-domains</a:t>
            </a:r>
            <a:b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Multiple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teams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Smaller modules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compose a large solution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Easier to understand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develop manage individual modules</a:t>
            </a:r>
            <a:b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- Easier to find &amp;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fix problems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(!)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test </a:t>
            </a:r>
            <a:r>
              <a:rPr lang="en-US" sz="18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1800" b="1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deploy independently</a:t>
            </a:r>
            <a:endParaRPr lang="en-US" sz="18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82764-D197-BC15-8792-4472AEB7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32" y="889731"/>
            <a:ext cx="3511044" cy="35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ON-PREMISE MODULAR DEPLOYMENT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Deliver only the 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36415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493757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/>
        </p:nvSpPr>
        <p:spPr>
          <a:xfrm>
            <a:off x="306575" y="269175"/>
            <a:ext cx="8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TITLE</a:t>
            </a:r>
            <a:endParaRPr sz="2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6575" y="823275"/>
            <a:ext cx="8410500" cy="3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rPr>
              <a:t>TODO</a:t>
            </a:r>
            <a:endParaRPr sz="1500" dirty="0">
              <a:solidFill>
                <a:srgbClr val="4E52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95214721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316</Words>
  <Application>Microsoft Office PowerPoint</Application>
  <PresentationFormat>On-screen Show (16:9)</PresentationFormat>
  <Paragraphs>72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Lexend</vt:lpstr>
      <vt:lpstr>Arial</vt:lpstr>
      <vt:lpstr>Poppins Medium</vt:lpstr>
      <vt:lpstr>Poppins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Halil Kalkan</cp:lastModifiedBy>
  <cp:revision>27</cp:revision>
  <dcterms:modified xsi:type="dcterms:W3CDTF">2024-09-24T20:18:48Z</dcterms:modified>
</cp:coreProperties>
</file>